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531" r:id="rId2"/>
    <p:sldId id="1136" r:id="rId3"/>
    <p:sldId id="264" r:id="rId4"/>
    <p:sldId id="259" r:id="rId5"/>
    <p:sldId id="1138" r:id="rId6"/>
    <p:sldId id="267" r:id="rId7"/>
    <p:sldId id="301" r:id="rId8"/>
    <p:sldId id="288" r:id="rId9"/>
    <p:sldId id="1143" r:id="rId10"/>
    <p:sldId id="1144" r:id="rId11"/>
    <p:sldId id="1145" r:id="rId12"/>
    <p:sldId id="114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3E47F-FB29-4A20-908D-117AF43FBBE9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05CE5-40B7-41D2-9D59-FA91FDB30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8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4FD7B-874C-4B68-90E0-AD6F8DE6F48B}" type="slidenum">
              <a:rPr lang="ru-RU"/>
              <a:pPr/>
              <a:t>3</a:t>
            </a:fld>
            <a:endParaRPr lang="ru-RU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9354B197-591E-4561-9ECA-2C5822205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4">
            <a:extLst>
              <a:ext uri="{FF2B5EF4-FFF2-40B4-BE49-F238E27FC236}">
                <a16:creationId xmlns:a16="http://schemas.microsoft.com/office/drawing/2014/main" id="{2A3AD17E-E3B7-476E-869C-7D6679501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F87FA76-288B-41E7-B543-F5CF20050E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4">
            <a:extLst>
              <a:ext uri="{FF2B5EF4-FFF2-40B4-BE49-F238E27FC236}">
                <a16:creationId xmlns:a16="http://schemas.microsoft.com/office/drawing/2014/main" id="{CE02EAB0-DEBA-45E1-9891-3F9B278DA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20582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AD54-DE77-4243-BEB0-D1D9340B04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16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8E8F8-2AB0-4B97-8871-D7D9A3B2DC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87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0251F-CF04-4E8A-9C39-033BAE52CC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99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2167" y="1676401"/>
            <a:ext cx="11387667" cy="44227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D6763-5ED3-4D92-8171-53B4FE6EF7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021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68" y="228602"/>
            <a:ext cx="1134745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2169" y="1676403"/>
            <a:ext cx="5592233" cy="4422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2" y="1676403"/>
            <a:ext cx="5592233" cy="4422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sz="1200">
              <a:solidFill>
                <a:prstClr val="black">
                  <a:tint val="75000"/>
                </a:prstClr>
              </a:solidFill>
              <a:effectLst/>
              <a:latin typeface="Calibri" panose="020F0502020204030204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sz="1200">
              <a:solidFill>
                <a:prstClr val="black">
                  <a:tint val="75000"/>
                </a:prstClr>
              </a:solidFill>
              <a:effectLst/>
              <a:latin typeface="Calibri" panose="020F0502020204030204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8CBB6-C16F-47E3-85C5-0B3E9416A056}" type="slidenum">
              <a:rPr lang="ru-RU" altLang="ru-RU" sz="1200" smtClean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</a:rPr>
              <a:pPr>
                <a:defRPr/>
              </a:pPr>
              <a:t>‹#›</a:t>
            </a:fld>
            <a:endParaRPr lang="ru-RU" altLang="ru-RU" sz="1200">
              <a:solidFill>
                <a:prstClr val="black">
                  <a:tint val="75000"/>
                </a:prstClr>
              </a:solidFill>
              <a:effectLst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3270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 txBox="1">
            <a:spLocks noChangeArrowheads="1"/>
          </p:cNvSpPr>
          <p:nvPr/>
        </p:nvSpPr>
        <p:spPr>
          <a:xfrm>
            <a:off x="628651" y="6591301"/>
            <a:ext cx="4318000" cy="1317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l" rtl="0" fontAlgn="auto">
              <a:spcBef>
                <a:spcPct val="0"/>
              </a:spcBef>
              <a:spcAft>
                <a:spcPts val="0"/>
              </a:spcAft>
              <a:defRPr sz="800" kern="1200">
                <a:solidFill>
                  <a:schemeClr val="tx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262626"/>
                </a:solidFill>
              </a:rPr>
              <a:t>Bayer Confidential Information.</a:t>
            </a:r>
          </a:p>
        </p:txBody>
      </p:sp>
      <p:pic>
        <p:nvPicPr>
          <p:cNvPr id="5" name="Picture 2" descr="C:\Users\Khickey\Desktop\BHC_cro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1" y="130175"/>
            <a:ext cx="1181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6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262626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4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7680" y="471667"/>
            <a:ext cx="11216640" cy="4062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44FAE-48BD-48FF-A562-421CAF697E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164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457202"/>
            <a:ext cx="10514012" cy="12063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E95E-5AA2-4ECB-ABF3-0CCD8D57948A}" type="datetime1">
              <a:rPr lang="fr-BE" smtClean="0"/>
              <a:pPr/>
              <a:t>08-07-21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38200" y="1770122"/>
            <a:ext cx="10515600" cy="3999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5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1700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Длинн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0" y="76200"/>
            <a:ext cx="8331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3A0EA-54A8-4900-9AA0-33592F4306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0F62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62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F62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F62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F62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0F62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62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F62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F62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F62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47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77E397C-21D3-485F-9169-6FEFE94770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52898-6363-4C6B-B646-422763DE7E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5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84BB9-3E2F-4E6E-968D-5D3C0625B0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094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0DC9D-CD0F-46C1-99CA-3881A8DB91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152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6F65-F42B-4DDF-82EF-E705563C43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267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10573-D1FF-4AE7-B346-E2CA682BFD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50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98CC7-37C7-48B6-84B9-63BBD04C23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51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D92E-9677-485E-A896-6A11A57ED8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83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84E3-6689-4B00-9C1C-DAB2C2A368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27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BC8F3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480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76401"/>
            <a:ext cx="11387667" cy="4422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6AFE5231-777A-472F-B882-FBCDD452CB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80933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445E1F-6466-4AEF-ADAE-A336016BF67E}"/>
              </a:ext>
            </a:extLst>
          </p:cNvPr>
          <p:cNvSpPr txBox="1"/>
          <p:nvPr/>
        </p:nvSpPr>
        <p:spPr>
          <a:xfrm>
            <a:off x="2836507" y="272108"/>
            <a:ext cx="618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4619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КГП НА ПХВ «ЦЕНТР ЯДЕРНОЙ МЕДИЦИНЫ И ОНКОЛОГИИ ГОРОДА СЕМЕЙ» УЗ ВКО</a:t>
            </a:r>
          </a:p>
        </p:txBody>
      </p:sp>
      <p:pic>
        <p:nvPicPr>
          <p:cNvPr id="7" name="Picture 2" descr="D:\Загрузки\Эмблема атом 2 kz lat.png">
            <a:extLst>
              <a:ext uri="{FF2B5EF4-FFF2-40B4-BE49-F238E27FC236}">
                <a16:creationId xmlns:a16="http://schemas.microsoft.com/office/drawing/2014/main" id="{27F2C5BF-A3AC-4A67-97CB-656B832B9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852" y="20182"/>
            <a:ext cx="1996148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6C82BE-25C2-4471-955F-2C61628CA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83" y="4842817"/>
            <a:ext cx="888682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09F15E-9FB7-45BF-A1B9-A41027D7E874}"/>
              </a:ext>
            </a:extLst>
          </p:cNvPr>
          <p:cNvSpPr txBox="1"/>
          <p:nvPr/>
        </p:nvSpPr>
        <p:spPr>
          <a:xfrm>
            <a:off x="2101720" y="2259955"/>
            <a:ext cx="62934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4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Радиойодтерапия заболеваний щитовидной железы </a:t>
            </a:r>
          </a:p>
        </p:txBody>
      </p:sp>
    </p:spTree>
    <p:extLst>
      <p:ext uri="{BB962C8B-B14F-4D97-AF65-F5344CB8AC3E}">
        <p14:creationId xmlns:p14="http://schemas.microsoft.com/office/powerpoint/2010/main" val="241207081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41359-909A-483B-AC2C-94FD1C02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7" y="228602"/>
            <a:ext cx="11347451" cy="760444"/>
          </a:xfrm>
        </p:spPr>
        <p:txBody>
          <a:bodyPr/>
          <a:lstStyle/>
          <a:p>
            <a:b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Код(ы) МКБ-10 для проведения радиойодтерапии:</a:t>
            </a:r>
            <a:br>
              <a:rPr lang="ru-R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FD3B6D-C07A-450D-8DCC-98E8CC16F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07" y="989046"/>
            <a:ext cx="11387667" cy="5728995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E05– Тиреотоксикоз [гипертиреоз] 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E05.0– Тиреотоксикоз с диффузным зобом. 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E05.1–Тиреотоксикоз с токсическим одноузловым зобом. 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E05.2– Тиреотоксикоз с токсическим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многоузловым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зобом.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E05.3– Тиреотоксикоз с эктопией тиреоидной ткани.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С73–Злокачественное образование щитовидной железы</a:t>
            </a:r>
          </a:p>
          <a:p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	Цель проведения процедуры/вмешательства: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радиойодтерапии при дифференцированном раке щитовидной железы являются: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	Разрушение остаточной тиреоидной ткани и опухоли. 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	Удаление субстрата, синтезирующего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тиреоглобулин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онкомаркер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позволяющий корректно использовать его содержание в дальнейшем наблюдении за пациентом. 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	Обнаружение и последующая терапия метастазов дифференцированного рака щитовидной железы, в том числе не выявляемых при рентгенографии.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тиреотоксикозе: </a:t>
            </a:r>
          </a:p>
          <a:p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Подавление функциональной активности избыточно работающих участков ЩЖ.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759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3E79E-9F27-462F-8B44-42C0626F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844419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33568-DA43-4E5D-989E-9EA2DBE9D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67" y="1231641"/>
            <a:ext cx="11387667" cy="5397758"/>
          </a:xfrm>
        </p:spPr>
        <p:txBody>
          <a:bodyPr/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Абсолютные противопоказания: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27051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Беременность;</a:t>
            </a:r>
          </a:p>
          <a:p>
            <a:pPr marL="342900" lvl="0" indent="-342900" algn="just">
              <a:buFont typeface="+mj-lt"/>
              <a:buAutoNum type="arabicParenR"/>
              <a:tabLst>
                <a:tab pos="27051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Лактация.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Относительные противопоказания: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  <a:tabLst>
                <a:tab pos="27051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Непереносимость йода;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  <a:tabLst>
                <a:tab pos="27051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Общее тяжелое состояние больного, обусловленное сопутствующими заболеваниями(заболевания печени, почек, сопровождающиеся выраженным нарушением их функции);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  <a:tabLst>
                <a:tab pos="27051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Острая и хроническая язвенная болезнь желудка и двенадцатиперстной кишки (фаза обострения);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  <a:tabLst>
                <a:tab pos="27051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Тяжелые формы диабета;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  <a:tabLst>
                <a:tab pos="27051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Туберкулез легких в активной фазе;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  <a:tabLst>
                <a:tab pos="27051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Острые психические расстройства;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  <a:tabLst>
                <a:tab pos="27051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Истощенное состояние костного мозга;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  <a:tabLst>
                <a:tab pos="27051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ДТЗ в детском, юношеском возрасте;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Большие размеры зоба с симптомами сдавления органов шеи и средостения;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активной аутоиммунной </a:t>
            </a:r>
            <a:r>
              <a:rPr lang="ru-RU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офтальмопатии</a:t>
            </a: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(радиойодтерапию  необходимо проводить только под прикрытием </a:t>
            </a:r>
            <a:r>
              <a:rPr lang="ru-RU" sz="1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иммунносупрессивных</a:t>
            </a: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доз преднизолона).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9308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E9DCB-FCEF-4A52-BD5D-9CAC54E9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83BD6B4-0A22-4335-A099-F405B5F72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3357466" y="-626710"/>
            <a:ext cx="4500464" cy="910668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9930D8-481C-4780-A911-64708DB260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E3B6-69E7-415D-979F-90A99CDECE5D}" type="slidenum">
              <a:rPr lang="en-US" altLang="ru-RU" smtClean="0"/>
              <a:pPr/>
              <a:t>12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909898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16632"/>
            <a:ext cx="8928100" cy="1080120"/>
          </a:xfrm>
        </p:spPr>
        <p:txBody>
          <a:bodyPr/>
          <a:lstStyle/>
          <a:p>
            <a:pPr eaLnBrk="1" hangingPunct="1"/>
            <a:r>
              <a:rPr lang="ru-RU" sz="28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I-131</a:t>
            </a:r>
            <a:endParaRPr lang="ru-RU" sz="2800" b="1" kern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46135" name="Group 2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36314633"/>
              </p:ext>
            </p:extLst>
          </p:nvPr>
        </p:nvGraphicFramePr>
        <p:xfrm>
          <a:off x="1739900" y="1018406"/>
          <a:ext cx="8064500" cy="1493290"/>
        </p:xfrm>
        <a:graphic>
          <a:graphicData uri="http://schemas.openxmlformats.org/drawingml/2006/table">
            <a:tbl>
              <a:tblPr/>
              <a:tblGrid>
                <a:gridCol w="498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полураспада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8,02 суток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Энергия ß -излучения (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0,807 МэВ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Энергия 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излучения (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0,723 МэВ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1110343" y="5192396"/>
            <a:ext cx="6480175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baseline="-25000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Радиобиологические</a:t>
            </a:r>
            <a:r>
              <a:rPr lang="en-US" sz="2800" b="1" baseline="-25000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baseline="-25000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699796" y="5670551"/>
            <a:ext cx="10310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aseline="-25000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тому, что йод накапливается в организме человека в клетках щитовидной железы, свое действие I-131 осуществляет только здесь.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aseline="-25000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энергии ß –излучения проникает на расстояние до 1мм</a:t>
            </a:r>
          </a:p>
        </p:txBody>
      </p:sp>
      <p:pic>
        <p:nvPicPr>
          <p:cNvPr id="5140" name="Picture 9" descr="http://www.cytochemistry.net/Endocrine_System/thyroid4abw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32" y="3050987"/>
            <a:ext cx="2916237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4805265" y="2935997"/>
            <a:ext cx="688766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aseline="-25000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baseline="-25000" dirty="0" err="1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радиойодтерапии</a:t>
            </a:r>
            <a:r>
              <a:rPr lang="ru-RU" sz="2400" baseline="-25000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aseline="-25000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механизм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aseline="-25000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транспорта йода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aseline="-25000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клетку ЩЖ (</a:t>
            </a:r>
            <a:r>
              <a:rPr lang="en-US" sz="2400" baseline="-25000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2400" baseline="-25000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aseline="-25000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aseline="-25000" dirty="0" err="1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симпортер</a:t>
            </a:r>
            <a:r>
              <a:rPr lang="ru-RU" sz="2400" baseline="-25000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2065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8546" y="642918"/>
            <a:ext cx="4714908" cy="69852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513183" y="1586777"/>
            <a:ext cx="10496939" cy="4786345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и селективность воздействия. Доставка радионуклида в очаг - за счет биохимической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тропности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путем непосредственного введения. </a:t>
            </a:r>
          </a:p>
          <a:p>
            <a:pPr marL="533400" indent="-533400">
              <a:lnSpc>
                <a:spcPct val="90000"/>
              </a:lnSpc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Достигаются очень высокие поглощенные дозы (до нескольких сотен Гр).</a:t>
            </a:r>
          </a:p>
          <a:p>
            <a:pPr marL="533400" indent="-533400">
              <a:lnSpc>
                <a:spcPct val="90000"/>
              </a:lnSpc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все патологические очаги сразу (при системном применении РФП).</a:t>
            </a:r>
          </a:p>
          <a:p>
            <a:pPr marL="533400" indent="-533400">
              <a:lnSpc>
                <a:spcPct val="90000"/>
              </a:lnSpc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повреждение здоровых тканей.</a:t>
            </a:r>
          </a:p>
          <a:p>
            <a:pPr marL="533400" indent="-533400">
              <a:lnSpc>
                <a:spcPct val="90000"/>
              </a:lnSpc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выполнения процедур (однократное </a:t>
            </a:r>
            <a:r>
              <a:rPr lang="ru-RU" sz="2800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пероральное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введение).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24" y="428604"/>
            <a:ext cx="7429552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Радиойодная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</a:t>
            </a:r>
            <a:b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раке щитовидной железы </a:t>
            </a:r>
            <a:endParaRPr lang="ru-RU" sz="18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0505" y="2423175"/>
            <a:ext cx="10347649" cy="302590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Tx/>
              <a:buFontTx/>
              <a:buChar char="•"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Показана при папиллярных или фолликулярных формах</a:t>
            </a:r>
          </a:p>
          <a:p>
            <a:pPr>
              <a:buClr>
                <a:schemeClr val="tx1"/>
              </a:buClr>
              <a:buSzTx/>
              <a:buFontTx/>
              <a:buChar char="•"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только после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тиреоидэктомии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удаления пораженных л/узлов </a:t>
            </a:r>
          </a:p>
          <a:p>
            <a:pPr>
              <a:buClr>
                <a:schemeClr val="tx1"/>
              </a:buClr>
              <a:buSzTx/>
              <a:buFontTx/>
              <a:buChar char="•"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тироксина за 4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или 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трийодтиронина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2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Безйодная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диета. </a:t>
            </a:r>
            <a:endParaRPr lang="en-US" sz="24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SzTx/>
              <a:buFontTx/>
              <a:buChar char="•"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применять препараты, содержащие йод.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D9C83-D346-4829-9581-AD9E7697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7" y="228602"/>
            <a:ext cx="11347451" cy="825758"/>
          </a:xfrm>
        </p:spPr>
        <p:txBody>
          <a:bodyPr/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Натрия йодид131 -</a:t>
            </a:r>
            <a:r>
              <a:rPr lang="en-US" sz="28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</a:t>
            </a:r>
            <a:br>
              <a:rPr lang="ru-RU" sz="2800" b="1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b="1" kern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97A828-D8BD-4C06-9A32-479A88A88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9" y="1931437"/>
            <a:ext cx="6036907" cy="36128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4ECB80-0CBD-46E6-A62F-EA7492926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42" y="1931437"/>
            <a:ext cx="5488776" cy="36128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A7DEC9-772C-45AB-9BC5-C965012DD50E}"/>
              </a:ext>
            </a:extLst>
          </p:cNvPr>
          <p:cNvSpPr txBox="1"/>
          <p:nvPr/>
        </p:nvSpPr>
        <p:spPr>
          <a:xfrm>
            <a:off x="6260842" y="1054360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ГП на ПХВ «Институт ядерной физики» Министерства энергетики Республики Казахстан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06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ED8D3C-C8B0-4DD1-A900-4560091325FF}"/>
              </a:ext>
            </a:extLst>
          </p:cNvPr>
          <p:cNvSpPr txBox="1"/>
          <p:nvPr/>
        </p:nvSpPr>
        <p:spPr>
          <a:xfrm>
            <a:off x="1684902" y="317899"/>
            <a:ext cx="852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радионуклидной терапии, г. Семей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D3B579-6FD7-4E7B-9B8E-F88DEE7DC212}"/>
              </a:ext>
            </a:extLst>
          </p:cNvPr>
          <p:cNvSpPr txBox="1"/>
          <p:nvPr/>
        </p:nvSpPr>
        <p:spPr>
          <a:xfrm>
            <a:off x="185057" y="5323671"/>
            <a:ext cx="118218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«активных» коек.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Пациенты - являются источником радиоактивного излучения.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дыхании, а также путем испарения пота и отходов жизнедеятельности, пары радиоактивного препарата на основе Йод-131 будут находиться в помещении.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4D637C-0AD4-4CAB-8C2A-B741DCB4D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3" y="1240971"/>
            <a:ext cx="3856364" cy="375090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16A67EF-C92D-4751-868B-191038846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00" y="1240970"/>
            <a:ext cx="4172785" cy="38442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5EA7EC4-C911-4532-8372-20FBABA73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36" y="1240970"/>
            <a:ext cx="2556586" cy="3844213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7978CE5-4FBE-4B6C-B837-72B82349F76C}"/>
              </a:ext>
            </a:extLst>
          </p:cNvPr>
          <p:cNvCxnSpPr>
            <a:cxnSpLocks/>
          </p:cNvCxnSpPr>
          <p:nvPr/>
        </p:nvCxnSpPr>
        <p:spPr>
          <a:xfrm flipV="1">
            <a:off x="3050693" y="2064979"/>
            <a:ext cx="0" cy="323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B87759C-8341-4329-9BCE-68CC7773F4B8}"/>
              </a:ext>
            </a:extLst>
          </p:cNvPr>
          <p:cNvCxnSpPr>
            <a:cxnSpLocks/>
          </p:cNvCxnSpPr>
          <p:nvPr/>
        </p:nvCxnSpPr>
        <p:spPr>
          <a:xfrm flipV="1">
            <a:off x="6222518" y="1741851"/>
            <a:ext cx="0" cy="323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DB123383-5B65-4722-8D0B-74819CA399E2}"/>
              </a:ext>
            </a:extLst>
          </p:cNvPr>
          <p:cNvCxnSpPr>
            <a:cxnSpLocks/>
          </p:cNvCxnSpPr>
          <p:nvPr/>
        </p:nvCxnSpPr>
        <p:spPr>
          <a:xfrm flipV="1">
            <a:off x="8956193" y="2141179"/>
            <a:ext cx="0" cy="323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Загрузки\Эмблема атом 2 kz lat.png">
            <a:extLst>
              <a:ext uri="{FF2B5EF4-FFF2-40B4-BE49-F238E27FC236}">
                <a16:creationId xmlns:a16="http://schemas.microsoft.com/office/drawing/2014/main" id="{6A916473-D817-4E5F-9932-4C80CCED1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534" y="-18661"/>
            <a:ext cx="1237423" cy="124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5589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>
            <a:extLst>
              <a:ext uri="{FF2B5EF4-FFF2-40B4-BE49-F238E27FC236}">
                <a16:creationId xmlns:a16="http://schemas.microsoft.com/office/drawing/2014/main" id="{575BEB14-8826-4A26-9101-0F8ED2216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516732"/>
            <a:ext cx="10363200" cy="1143000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Палата для йодотерапии (контролируемая зона)</a:t>
            </a:r>
          </a:p>
        </p:txBody>
      </p:sp>
      <p:pic>
        <p:nvPicPr>
          <p:cNvPr id="68613" name="Picture 6">
            <a:extLst>
              <a:ext uri="{FF2B5EF4-FFF2-40B4-BE49-F238E27FC236}">
                <a16:creationId xmlns:a16="http://schemas.microsoft.com/office/drawing/2014/main" id="{F07B6235-42EA-40EE-9604-8396B6954AB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997201"/>
            <a:ext cx="4656137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Rectangle 7">
            <a:extLst>
              <a:ext uri="{FF2B5EF4-FFF2-40B4-BE49-F238E27FC236}">
                <a16:creationId xmlns:a16="http://schemas.microsoft.com/office/drawing/2014/main" id="{272745F2-4A73-47CD-B1E0-07369FD24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858" y="2054176"/>
            <a:ext cx="3775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ru-RU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только один пациент в помещении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 легко очищаемые поверхности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 дополнительные свинцовые экраны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 дверь закрывается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 предупреждающий знак снаружи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 ограничения для посетителей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 оборудование для  дезактивации </a:t>
            </a:r>
          </a:p>
        </p:txBody>
      </p:sp>
      <p:pic>
        <p:nvPicPr>
          <p:cNvPr id="68615" name="Picture 8" descr="C:\sten\IAEA\kursen\pärm\cd\web\Genera1.gif">
            <a:extLst>
              <a:ext uri="{FF2B5EF4-FFF2-40B4-BE49-F238E27FC236}">
                <a16:creationId xmlns:a16="http://schemas.microsoft.com/office/drawing/2014/main" id="{384065A6-6BD9-48F4-9A01-750462841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341438"/>
            <a:ext cx="2286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>
            <a:extLst>
              <a:ext uri="{FF2B5EF4-FFF2-40B4-BE49-F238E27FC236}">
                <a16:creationId xmlns:a16="http://schemas.microsoft.com/office/drawing/2014/main" id="{86F35E5D-F155-4E2D-95FA-93F74B231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Излучение от пациента</a:t>
            </a:r>
          </a:p>
        </p:txBody>
      </p:sp>
      <p:sp>
        <p:nvSpPr>
          <p:cNvPr id="52228" name="Arc 12">
            <a:extLst>
              <a:ext uri="{FF2B5EF4-FFF2-40B4-BE49-F238E27FC236}">
                <a16:creationId xmlns:a16="http://schemas.microsoft.com/office/drawing/2014/main" id="{14889D11-1E58-42AD-995E-794F6383D3F5}"/>
              </a:ext>
            </a:extLst>
          </p:cNvPr>
          <p:cNvSpPr>
            <a:spLocks/>
          </p:cNvSpPr>
          <p:nvPr/>
        </p:nvSpPr>
        <p:spPr bwMode="auto">
          <a:xfrm rot="2580000">
            <a:off x="7156451" y="2697163"/>
            <a:ext cx="2606675" cy="2578100"/>
          </a:xfrm>
          <a:custGeom>
            <a:avLst/>
            <a:gdLst>
              <a:gd name="T0" fmla="*/ 0 w 21616"/>
              <a:gd name="T1" fmla="*/ 0 h 21600"/>
              <a:gd name="T2" fmla="*/ 2147483647 w 21616"/>
              <a:gd name="T3" fmla="*/ 2147483647 h 21600"/>
              <a:gd name="T4" fmla="*/ 2147483647 w 21616"/>
              <a:gd name="T5" fmla="*/ 2147483647 h 21600"/>
              <a:gd name="T6" fmla="*/ 0 60000 65536"/>
              <a:gd name="T7" fmla="*/ 0 60000 65536"/>
              <a:gd name="T8" fmla="*/ 0 60000 65536"/>
              <a:gd name="T9" fmla="*/ 0 w 21616"/>
              <a:gd name="T10" fmla="*/ 0 h 21600"/>
              <a:gd name="T11" fmla="*/ 21616 w 216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16" h="21600" fill="none" extrusionOk="0">
                <a:moveTo>
                  <a:pt x="0" y="0"/>
                </a:moveTo>
                <a:cubicBezTo>
                  <a:pt x="5" y="0"/>
                  <a:pt x="10" y="-1"/>
                  <a:pt x="16" y="0"/>
                </a:cubicBezTo>
                <a:cubicBezTo>
                  <a:pt x="11939" y="0"/>
                  <a:pt x="21607" y="9660"/>
                  <a:pt x="21615" y="21584"/>
                </a:cubicBezTo>
              </a:path>
              <a:path w="21616" h="21600" stroke="0" extrusionOk="0">
                <a:moveTo>
                  <a:pt x="0" y="0"/>
                </a:moveTo>
                <a:cubicBezTo>
                  <a:pt x="5" y="0"/>
                  <a:pt x="10" y="-1"/>
                  <a:pt x="16" y="0"/>
                </a:cubicBezTo>
                <a:cubicBezTo>
                  <a:pt x="11939" y="0"/>
                  <a:pt x="21607" y="9660"/>
                  <a:pt x="21615" y="21584"/>
                </a:cubicBezTo>
                <a:lnTo>
                  <a:pt x="16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2230" name="Picture 6">
            <a:extLst>
              <a:ext uri="{FF2B5EF4-FFF2-40B4-BE49-F238E27FC236}">
                <a16:creationId xmlns:a16="http://schemas.microsoft.com/office/drawing/2014/main" id="{E9C6D515-017F-46F5-9424-D27C66B2138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311401"/>
            <a:ext cx="2006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Arc 7">
            <a:extLst>
              <a:ext uri="{FF2B5EF4-FFF2-40B4-BE49-F238E27FC236}">
                <a16:creationId xmlns:a16="http://schemas.microsoft.com/office/drawing/2014/main" id="{CE0A117C-E8AB-4591-BDCE-E4E5D68BAF6F}"/>
              </a:ext>
            </a:extLst>
          </p:cNvPr>
          <p:cNvSpPr>
            <a:spLocks/>
          </p:cNvSpPr>
          <p:nvPr/>
        </p:nvSpPr>
        <p:spPr bwMode="auto">
          <a:xfrm rot="2580000">
            <a:off x="5027614" y="3049588"/>
            <a:ext cx="1982787" cy="1828800"/>
          </a:xfrm>
          <a:custGeom>
            <a:avLst/>
            <a:gdLst>
              <a:gd name="T0" fmla="*/ 0 w 21621"/>
              <a:gd name="T1" fmla="*/ 0 h 21600"/>
              <a:gd name="T2" fmla="*/ 2147483647 w 21621"/>
              <a:gd name="T3" fmla="*/ 2147483647 h 21600"/>
              <a:gd name="T4" fmla="*/ 2147483647 w 21621"/>
              <a:gd name="T5" fmla="*/ 2147483647 h 21600"/>
              <a:gd name="T6" fmla="*/ 0 60000 65536"/>
              <a:gd name="T7" fmla="*/ 0 60000 65536"/>
              <a:gd name="T8" fmla="*/ 0 60000 65536"/>
              <a:gd name="T9" fmla="*/ 0 w 21621"/>
              <a:gd name="T10" fmla="*/ 0 h 21600"/>
              <a:gd name="T11" fmla="*/ 21621 w 216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21" h="21600" fill="none" extrusionOk="0">
                <a:moveTo>
                  <a:pt x="0" y="0"/>
                </a:moveTo>
                <a:cubicBezTo>
                  <a:pt x="7" y="0"/>
                  <a:pt x="14" y="-1"/>
                  <a:pt x="21" y="0"/>
                </a:cubicBezTo>
                <a:cubicBezTo>
                  <a:pt x="11950" y="0"/>
                  <a:pt x="21621" y="9670"/>
                  <a:pt x="21621" y="21600"/>
                </a:cubicBezTo>
              </a:path>
              <a:path w="21621" h="21600" stroke="0" extrusionOk="0">
                <a:moveTo>
                  <a:pt x="0" y="0"/>
                </a:moveTo>
                <a:cubicBezTo>
                  <a:pt x="7" y="0"/>
                  <a:pt x="14" y="-1"/>
                  <a:pt x="21" y="0"/>
                </a:cubicBezTo>
                <a:cubicBezTo>
                  <a:pt x="11950" y="0"/>
                  <a:pt x="21621" y="9670"/>
                  <a:pt x="21621" y="21600"/>
                </a:cubicBezTo>
                <a:lnTo>
                  <a:pt x="21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2" name="Rectangle 8">
            <a:extLst>
              <a:ext uri="{FF2B5EF4-FFF2-40B4-BE49-F238E27FC236}">
                <a16:creationId xmlns:a16="http://schemas.microsoft.com/office/drawing/2014/main" id="{C4CE1586-BCB5-4FE4-BBD5-B89A9BC2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559" y="4953001"/>
            <a:ext cx="1154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altLang="ru-RU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1000 </a:t>
            </a:r>
            <a:r>
              <a:rPr lang="ru-RU" altLang="ru-RU" sz="1800" dirty="0" err="1">
                <a:solidFill>
                  <a:srgbClr val="000080"/>
                </a:solidFill>
                <a:cs typeface="Times New Roman" panose="02020603050405020304" pitchFamily="18" charset="0"/>
              </a:rPr>
              <a:t>МБк</a:t>
            </a:r>
            <a:endParaRPr lang="sv-SE" altLang="ru-RU" sz="1800" dirty="0">
              <a:solidFill>
                <a:srgbClr val="000080"/>
              </a:solidFill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altLang="ru-RU" sz="1800" dirty="0">
                <a:solidFill>
                  <a:srgbClr val="000080"/>
                </a:solidFill>
                <a:cs typeface="Times New Roman" panose="02020603050405020304" pitchFamily="18" charset="0"/>
              </a:rPr>
              <a:t>I-131</a:t>
            </a:r>
          </a:p>
        </p:txBody>
      </p:sp>
      <p:sp>
        <p:nvSpPr>
          <p:cNvPr id="52233" name="Line 9">
            <a:extLst>
              <a:ext uri="{FF2B5EF4-FFF2-40B4-BE49-F238E27FC236}">
                <a16:creationId xmlns:a16="http://schemas.microsoft.com/office/drawing/2014/main" id="{70C723FA-06FE-4E52-878E-FF273EF4B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791200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4" name="Arc 10">
            <a:extLst>
              <a:ext uri="{FF2B5EF4-FFF2-40B4-BE49-F238E27FC236}">
                <a16:creationId xmlns:a16="http://schemas.microsoft.com/office/drawing/2014/main" id="{FBA22365-4510-4017-952F-BE2917CB737A}"/>
              </a:ext>
            </a:extLst>
          </p:cNvPr>
          <p:cNvSpPr>
            <a:spLocks/>
          </p:cNvSpPr>
          <p:nvPr/>
        </p:nvSpPr>
        <p:spPr bwMode="auto">
          <a:xfrm rot="2580000">
            <a:off x="5600700" y="2622551"/>
            <a:ext cx="2438400" cy="2422525"/>
          </a:xfrm>
          <a:custGeom>
            <a:avLst/>
            <a:gdLst>
              <a:gd name="T0" fmla="*/ 0 w 21617"/>
              <a:gd name="T1" fmla="*/ 0 h 21600"/>
              <a:gd name="T2" fmla="*/ 2147483647 w 21617"/>
              <a:gd name="T3" fmla="*/ 2147483647 h 21600"/>
              <a:gd name="T4" fmla="*/ 2147483647 w 21617"/>
              <a:gd name="T5" fmla="*/ 2147483647 h 21600"/>
              <a:gd name="T6" fmla="*/ 0 60000 65536"/>
              <a:gd name="T7" fmla="*/ 0 60000 65536"/>
              <a:gd name="T8" fmla="*/ 0 60000 65536"/>
              <a:gd name="T9" fmla="*/ 0 w 21617"/>
              <a:gd name="T10" fmla="*/ 0 h 21600"/>
              <a:gd name="T11" fmla="*/ 21617 w 216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17" h="21600" fill="none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46" y="0"/>
                  <a:pt x="21617" y="9670"/>
                  <a:pt x="21617" y="21600"/>
                </a:cubicBezTo>
              </a:path>
              <a:path w="21617" h="21600" stroke="0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46" y="0"/>
                  <a:pt x="21617" y="9670"/>
                  <a:pt x="21617" y="21600"/>
                </a:cubicBezTo>
                <a:lnTo>
                  <a:pt x="17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5" name="Rectangle 11">
            <a:extLst>
              <a:ext uri="{FF2B5EF4-FFF2-40B4-BE49-F238E27FC236}">
                <a16:creationId xmlns:a16="http://schemas.microsoft.com/office/drawing/2014/main" id="{F636E582-1EB9-4309-B180-2623C450B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5819776"/>
            <a:ext cx="386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ru-RU" sz="1800">
                <a:solidFill>
                  <a:srgbClr val="000080"/>
                </a:solidFill>
                <a:latin typeface="Arial" panose="020B0604020202020204" pitchFamily="34" charset="0"/>
              </a:rPr>
              <a:t>0     0.5           1                           2 </a:t>
            </a:r>
            <a:r>
              <a:rPr lang="ru-RU" altLang="ru-RU" sz="1800">
                <a:solidFill>
                  <a:srgbClr val="000080"/>
                </a:solidFill>
                <a:latin typeface="Arial" panose="020B0604020202020204" pitchFamily="34" charset="0"/>
              </a:rPr>
              <a:t>м</a:t>
            </a:r>
            <a:endParaRPr lang="sv-SE" altLang="ru-RU" sz="1800">
              <a:solidFill>
                <a:srgbClr val="000080"/>
              </a:solidFill>
              <a:latin typeface="Arial" panose="020B0604020202020204" pitchFamily="34" charset="0"/>
            </a:endParaRPr>
          </a:p>
        </p:txBody>
      </p:sp>
      <p:sp>
        <p:nvSpPr>
          <p:cNvPr id="52236" name="Rectangle 13">
            <a:extLst>
              <a:ext uri="{FF2B5EF4-FFF2-40B4-BE49-F238E27FC236}">
                <a16:creationId xmlns:a16="http://schemas.microsoft.com/office/drawing/2014/main" id="{DDE1EE3B-B4F2-4EA4-A40F-1CAEEA0B2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762375"/>
            <a:ext cx="4191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ru-RU" sz="1800" dirty="0">
                <a:solidFill>
                  <a:srgbClr val="000080"/>
                </a:solidFill>
                <a:latin typeface="Arial" panose="020B0604020202020204" pitchFamily="34" charset="0"/>
              </a:rPr>
              <a:t>0.5    0.1      0.06             0.03 </a:t>
            </a:r>
            <a:r>
              <a:rPr lang="ru-RU" altLang="ru-RU" sz="1800" dirty="0" err="1">
                <a:solidFill>
                  <a:srgbClr val="000080"/>
                </a:solidFill>
                <a:latin typeface="Arial" panose="020B0604020202020204" pitchFamily="34" charset="0"/>
              </a:rPr>
              <a:t>мЗв</a:t>
            </a:r>
            <a:r>
              <a:rPr lang="ru-RU" altLang="ru-RU" sz="1800" dirty="0">
                <a:solidFill>
                  <a:srgbClr val="000080"/>
                </a:solidFill>
                <a:latin typeface="Arial" panose="020B0604020202020204" pitchFamily="34" charset="0"/>
              </a:rPr>
              <a:t>/ч</a:t>
            </a:r>
            <a:endParaRPr lang="sv-SE" altLang="ru-RU" sz="1800" dirty="0">
              <a:solidFill>
                <a:srgbClr val="000080"/>
              </a:solidFill>
              <a:latin typeface="Arial" panose="020B0604020202020204" pitchFamily="34" charset="0"/>
            </a:endParaRPr>
          </a:p>
        </p:txBody>
      </p:sp>
      <p:sp>
        <p:nvSpPr>
          <p:cNvPr id="52237" name="Rectangle 14">
            <a:extLst>
              <a:ext uri="{FF2B5EF4-FFF2-40B4-BE49-F238E27FC236}">
                <a16:creationId xmlns:a16="http://schemas.microsoft.com/office/drawing/2014/main" id="{910B2952-27DB-4BFC-82E2-6F38154F8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1" y="1981200"/>
            <a:ext cx="56108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35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35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ru-RU" sz="2000" dirty="0">
                <a:solidFill>
                  <a:srgbClr val="000080"/>
                </a:solidFill>
                <a:latin typeface="Arial" panose="020B0604020202020204" pitchFamily="34" charset="0"/>
              </a:rPr>
              <a:t>         </a:t>
            </a:r>
            <a:r>
              <a:rPr lang="ru-RU" altLang="ru-RU" sz="2000" dirty="0">
                <a:solidFill>
                  <a:srgbClr val="000080"/>
                </a:solidFill>
                <a:cs typeface="Times New Roman" panose="02020603050405020304" pitchFamily="18" charset="0"/>
              </a:rPr>
              <a:t>Загрязнение</a:t>
            </a:r>
            <a:r>
              <a:rPr lang="en-US" altLang="ru-RU" sz="2000" dirty="0">
                <a:solidFill>
                  <a:srgbClr val="000080"/>
                </a:solidFill>
                <a:latin typeface="Arial" panose="020B0604020202020204" pitchFamily="34" charset="0"/>
              </a:rPr>
              <a:t>                                   </a:t>
            </a:r>
            <a:r>
              <a:rPr lang="ru-RU" altLang="ru-RU" sz="2000" dirty="0">
                <a:solidFill>
                  <a:srgbClr val="000080"/>
                </a:solidFill>
                <a:cs typeface="Times New Roman" panose="02020603050405020304" pitchFamily="18" charset="0"/>
              </a:rPr>
              <a:t>Внешнее</a:t>
            </a:r>
            <a:endParaRPr lang="en-US" altLang="ru-RU" sz="2000" dirty="0">
              <a:solidFill>
                <a:srgbClr val="000080"/>
              </a:solidFill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000" dirty="0">
              <a:solidFill>
                <a:srgbClr val="00008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>
                <a:solidFill>
                  <a:srgbClr val="000080"/>
                </a:solidFill>
                <a:latin typeface="Arial" panose="020B0604020202020204" pitchFamily="34" charset="0"/>
              </a:rPr>
              <a:t>         </a:t>
            </a:r>
            <a:r>
              <a:rPr lang="ru-RU" altLang="ru-RU" sz="2000" dirty="0">
                <a:solidFill>
                  <a:srgbClr val="000080"/>
                </a:solidFill>
                <a:cs typeface="Times New Roman" panose="02020603050405020304" pitchFamily="18" charset="0"/>
              </a:rPr>
              <a:t>слюна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80"/>
                </a:solidFill>
                <a:cs typeface="Times New Roman" panose="02020603050405020304" pitchFamily="18" charset="0"/>
              </a:rPr>
              <a:t> 	пот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80"/>
                </a:solidFill>
                <a:cs typeface="Times New Roman" panose="02020603050405020304" pitchFamily="18" charset="0"/>
              </a:rPr>
              <a:t> 	дыхание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80"/>
                </a:solidFill>
                <a:cs typeface="Times New Roman" panose="02020603050405020304" pitchFamily="18" charset="0"/>
              </a:rPr>
              <a:t>	моча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19352B-7D46-4EB9-BF1B-BF2155E2C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335902"/>
            <a:ext cx="7837714" cy="62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407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блака 1">
    <a:dk1>
      <a:srgbClr val="4D4D4D"/>
    </a:dk1>
    <a:lt1>
      <a:srgbClr val="FFFFFF"/>
    </a:lt1>
    <a:dk2>
      <a:srgbClr val="0000A4"/>
    </a:dk2>
    <a:lt2>
      <a:srgbClr val="B7E7FF"/>
    </a:lt2>
    <a:accent1>
      <a:srgbClr val="0099CC"/>
    </a:accent1>
    <a:accent2>
      <a:srgbClr val="00CC99"/>
    </a:accent2>
    <a:accent3>
      <a:srgbClr val="AAAAC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2.xml><?xml version="1.0" encoding="utf-8"?>
<a:themeOverride xmlns:a="http://schemas.openxmlformats.org/drawingml/2006/main">
  <a:clrScheme name="Облака 1">
    <a:dk1>
      <a:srgbClr val="4D4D4D"/>
    </a:dk1>
    <a:lt1>
      <a:srgbClr val="FFFFFF"/>
    </a:lt1>
    <a:dk2>
      <a:srgbClr val="0000A4"/>
    </a:dk2>
    <a:lt2>
      <a:srgbClr val="B7E7FF"/>
    </a:lt2>
    <a:accent1>
      <a:srgbClr val="0099CC"/>
    </a:accent1>
    <a:accent2>
      <a:srgbClr val="00CC99"/>
    </a:accent2>
    <a:accent3>
      <a:srgbClr val="AAAAC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3.xml><?xml version="1.0" encoding="utf-8"?>
<a:themeOverride xmlns:a="http://schemas.openxmlformats.org/drawingml/2006/main">
  <a:clrScheme name="Облака 1">
    <a:dk1>
      <a:srgbClr val="4D4D4D"/>
    </a:dk1>
    <a:lt1>
      <a:srgbClr val="FFFFFF"/>
    </a:lt1>
    <a:dk2>
      <a:srgbClr val="0000A4"/>
    </a:dk2>
    <a:lt2>
      <a:srgbClr val="B7E7FF"/>
    </a:lt2>
    <a:accent1>
      <a:srgbClr val="0099CC"/>
    </a:accent1>
    <a:accent2>
      <a:srgbClr val="00CC99"/>
    </a:accent2>
    <a:accent3>
      <a:srgbClr val="AAAAC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4.xml><?xml version="1.0" encoding="utf-8"?>
<a:themeOverride xmlns:a="http://schemas.openxmlformats.org/drawingml/2006/main">
  <a:clrScheme name="Облака 1">
    <a:dk1>
      <a:srgbClr val="4D4D4D"/>
    </a:dk1>
    <a:lt1>
      <a:srgbClr val="FFFFFF"/>
    </a:lt1>
    <a:dk2>
      <a:srgbClr val="0000A4"/>
    </a:dk2>
    <a:lt2>
      <a:srgbClr val="B7E7FF"/>
    </a:lt2>
    <a:accent1>
      <a:srgbClr val="0099CC"/>
    </a:accent1>
    <a:accent2>
      <a:srgbClr val="00CC99"/>
    </a:accent2>
    <a:accent3>
      <a:srgbClr val="AAAAC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ppt/theme/themeOverride5.xml><?xml version="1.0" encoding="utf-8"?>
<a:themeOverride xmlns:a="http://schemas.openxmlformats.org/drawingml/2006/main">
  <a:clrScheme name="Облака 1">
    <a:dk1>
      <a:srgbClr val="4D4D4D"/>
    </a:dk1>
    <a:lt1>
      <a:srgbClr val="FFFFFF"/>
    </a:lt1>
    <a:dk2>
      <a:srgbClr val="0000A4"/>
    </a:dk2>
    <a:lt2>
      <a:srgbClr val="B7E7FF"/>
    </a:lt2>
    <a:accent1>
      <a:srgbClr val="0099CC"/>
    </a:accent1>
    <a:accent2>
      <a:srgbClr val="00CC99"/>
    </a:accent2>
    <a:accent3>
      <a:srgbClr val="AAAACF"/>
    </a:accent3>
    <a:accent4>
      <a:srgbClr val="DADADA"/>
    </a:accent4>
    <a:accent5>
      <a:srgbClr val="AACAE2"/>
    </a:accent5>
    <a:accent6>
      <a:srgbClr val="00B98A"/>
    </a:accent6>
    <a:hlink>
      <a:srgbClr val="FFCC00"/>
    </a:hlink>
    <a:folHlink>
      <a:srgbClr val="EE941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566</Words>
  <Application>Microsoft Office PowerPoint</Application>
  <PresentationFormat>Широкоэкранный</PresentationFormat>
  <Paragraphs>85</Paragraphs>
  <Slides>12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Облака</vt:lpstr>
      <vt:lpstr>think-cell Slide</vt:lpstr>
      <vt:lpstr>Презентация PowerPoint</vt:lpstr>
      <vt:lpstr> I-131</vt:lpstr>
      <vt:lpstr>Преимущества</vt:lpstr>
      <vt:lpstr>Радиойодная терапия  при раке щитовидной железы </vt:lpstr>
      <vt:lpstr>   Натрия йодид131 -I  </vt:lpstr>
      <vt:lpstr>Презентация PowerPoint</vt:lpstr>
      <vt:lpstr>Палата для йодотерапии (контролируемая зона)</vt:lpstr>
      <vt:lpstr>Излучение от пациента</vt:lpstr>
      <vt:lpstr>Презентация PowerPoint</vt:lpstr>
      <vt:lpstr>   Код(ы) МКБ-10 для проведения радиойодтерапии: </vt:lpstr>
      <vt:lpstr>Противопоказания</vt:lpstr>
      <vt:lpstr>Контактные данные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Потенциальная ежегодная потребность РК   в радионуклидной терапии (абс.цифры)</dc:title>
  <dc:creator>Tatyana Belikhina</dc:creator>
  <cp:lastModifiedBy>Tatyana Belikhina</cp:lastModifiedBy>
  <cp:revision>19</cp:revision>
  <dcterms:created xsi:type="dcterms:W3CDTF">2021-06-21T10:49:42Z</dcterms:created>
  <dcterms:modified xsi:type="dcterms:W3CDTF">2021-07-08T09:16:45Z</dcterms:modified>
</cp:coreProperties>
</file>